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80" r:id="rId2"/>
    <p:sldId id="340" r:id="rId3"/>
    <p:sldId id="330" r:id="rId4"/>
    <p:sldId id="341" r:id="rId5"/>
    <p:sldId id="343" r:id="rId6"/>
    <p:sldId id="357" r:id="rId7"/>
    <p:sldId id="358" r:id="rId8"/>
    <p:sldId id="374" r:id="rId9"/>
    <p:sldId id="371" r:id="rId10"/>
    <p:sldId id="372" r:id="rId11"/>
    <p:sldId id="373" r:id="rId12"/>
    <p:sldId id="361" r:id="rId13"/>
    <p:sldId id="363" r:id="rId14"/>
    <p:sldId id="364" r:id="rId15"/>
    <p:sldId id="365" r:id="rId16"/>
    <p:sldId id="366" r:id="rId17"/>
    <p:sldId id="367" r:id="rId18"/>
    <p:sldId id="376" r:id="rId19"/>
    <p:sldId id="276" r:id="rId20"/>
    <p:sldId id="3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88257" autoAdjust="0"/>
  </p:normalViewPr>
  <p:slideViewPr>
    <p:cSldViewPr snapToGrid="0">
      <p:cViewPr varScale="1">
        <p:scale>
          <a:sx n="94" d="100"/>
          <a:sy n="94" d="100"/>
        </p:scale>
        <p:origin x="2784" y="8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BD57AF-0690-41F2-8E70-88544333EE5E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F48579-A544-4C39-AE5B-D306F847D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715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Conference on Neuron Information Processing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48579-A544-4C39-AE5B-D306F847D0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6106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48579-A544-4C39-AE5B-D306F847D08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253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ReLU</a:t>
            </a:r>
            <a:r>
              <a:rPr lang="en-US" dirty="0"/>
              <a:t>: 1 FLOP/unit</a:t>
            </a:r>
          </a:p>
          <a:p>
            <a:r>
              <a:rPr lang="en-US" dirty="0"/>
              <a:t>GELU: 14 FLOPs/unit</a:t>
            </a:r>
          </a:p>
          <a:p>
            <a:r>
              <a:rPr lang="en-US" dirty="0"/>
              <a:t>Squared RELU: 2 FLOPs/unit</a:t>
            </a:r>
          </a:p>
          <a:p>
            <a:r>
              <a:rPr lang="en-US" dirty="0" err="1"/>
              <a:t>StarRELU</a:t>
            </a:r>
            <a:r>
              <a:rPr lang="en-US" dirty="0"/>
              <a:t>: 3-4 FLOPs/unit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48579-A544-4C39-AE5B-D306F847D0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23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Global random mixing and self-attention  token mixers have quadratic complexity </a:t>
            </a:r>
            <a:r>
              <a:rPr lang="en-US" dirty="0" err="1">
                <a:solidFill>
                  <a:schemeClr val="tx1"/>
                </a:solidFill>
              </a:rPr>
              <a:t>w.r.t.</a:t>
            </a:r>
            <a:r>
              <a:rPr lang="en-US" dirty="0">
                <a:solidFill>
                  <a:schemeClr val="tx1"/>
                </a:solidFill>
              </a:rPr>
              <a:t> the token number.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48579-A544-4C39-AE5B-D306F847D0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318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Global random mixing and self-attention  token mixers have quadratic complexity </a:t>
            </a:r>
            <a:r>
              <a:rPr lang="en-US" dirty="0" err="1">
                <a:solidFill>
                  <a:schemeClr val="tx1"/>
                </a:solidFill>
              </a:rPr>
              <a:t>w.r.t.</a:t>
            </a:r>
            <a:r>
              <a:rPr lang="en-US" dirty="0">
                <a:solidFill>
                  <a:schemeClr val="tx1"/>
                </a:solidFill>
              </a:rPr>
              <a:t> the token number.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48579-A544-4C39-AE5B-D306F847D08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69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Global random mixing and self-attention  token mixers have quadratic complexity </a:t>
            </a:r>
            <a:r>
              <a:rPr lang="en-US" dirty="0" err="1">
                <a:solidFill>
                  <a:schemeClr val="tx1"/>
                </a:solidFill>
              </a:rPr>
              <a:t>w.r.t.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the token number.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48579-A544-4C39-AE5B-D306F847D08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91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Multiply–accumulate (MAC) or multiply-add (MAD) operation is a common step that </a:t>
            </a:r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computes the product of two numbers and adds that product to an accumulator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48579-A544-4C39-AE5B-D306F847D08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5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Multiply–accumulate (MAC) or multiply-add (MAD) operation is a common step that </a:t>
            </a:r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computes the product of two numbers and adds that product to an accumulator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48579-A544-4C39-AE5B-D306F847D08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5615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Multiply–accumulate (MAC) or multiply-add (MAD) operation is a common step that </a:t>
            </a:r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computes the product of two numbers and adds that product to an accumulator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48579-A544-4C39-AE5B-D306F847D08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542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Multiply–accumulate (MAC) or multiply-add (MAD) operation is a common step that </a:t>
            </a:r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computes the product of two numbers and adds that product to an accumulator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48579-A544-4C39-AE5B-D306F847D08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671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9180B-3334-6C77-6CE6-02A4EAB62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AABC05-6D17-5728-C984-F8CFCD2080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A6A83-118D-F209-5594-4891097B6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49998-EEF6-4026-96BB-0BC19CD0A653}" type="datetime1">
              <a:rPr lang="en-US" smtClean="0"/>
              <a:t>12/31/2022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910B0-87C5-9436-8CBE-DECEA29FF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15D23-FA3F-D616-EBF8-8D09EEEDC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51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D92F9-7BC2-6B08-D1F3-FAB4E8CEF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86C247-AEB1-E72C-49D8-8054397605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DF838-599C-A9E2-A23A-0F86E3370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3C20D-6B7C-44B7-97B2-3256B6833FBD}" type="datetime1">
              <a:rPr lang="en-US" smtClean="0"/>
              <a:t>12/31/2022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17AD7-EFF9-0411-486C-19879FA04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B4BD9-3F44-6FF8-A0FB-643001945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654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F34FAC-B680-5F8B-D22B-FFDBAB5EB7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B398D1-4B30-F9BF-04B9-C4E88C4ED2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2AEFA-9804-169A-EFF5-CCFF184DC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19988-4E1E-4405-8F09-5EBFC884F27F}" type="datetime1">
              <a:rPr lang="en-US" smtClean="0"/>
              <a:t>12/31/2022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86A88-A062-AB03-2C72-293D98284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9768A-F759-9DA7-AF12-45BFE3B53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57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DDFBE-5715-8232-C171-F597BA59D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3F9A2-9BE2-3F8D-197B-E561FFACA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E0DEC-B276-1442-B4C6-69385479C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68E82-AFE6-41E4-A2C7-4A6462E6BAA0}" type="datetime1">
              <a:rPr lang="en-US" smtClean="0"/>
              <a:t>12/31/2022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D3ADF-CD09-E060-34E7-1418361DF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55DC8-BB1D-4B0D-CE00-556993678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498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F9F2A-B6FB-082F-A0E2-DE2D05D91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FB964-8407-C3F4-24F0-716092853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AB642-0D25-5D55-8E7D-9C4DAD6AE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1B450-46B0-458D-8BB4-8B156B0142B7}" type="datetime1">
              <a:rPr lang="en-US" smtClean="0"/>
              <a:t>12/31/2022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53176-A16D-2DE3-080F-913B180F1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5D796-0563-45D7-8422-2C99E6661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764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6E4B4-8E75-2D5F-5FD9-A7D30746C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EE489-3B05-775A-E92A-2665A4E3A6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2251F-DFD0-632D-E1C4-5467701831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6C56C2-E997-0A9C-0BD6-EFA7E6E2D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8FC53-8D06-4EFA-AEDD-7F50C0A7AB89}" type="datetime1">
              <a:rPr lang="en-US" smtClean="0"/>
              <a:t>12/31/2022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8E4827-6F1B-BE7C-0E96-CED435791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AF2B5E-D7BA-E633-75D3-E4B5DB686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00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4183B-A0F5-8EB4-00FC-E4559856D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32817-E60D-64C8-504F-1ADEB224C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B22E7-A26A-6D37-565E-51A8952F1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AE7EA4-CF99-5A29-F1D8-4880F96718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32DBE5-4EE2-E324-F925-0F2F0510D3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7F74D1-537C-7A7E-B593-0ABF686E2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1CC7A-AEB4-4AE7-A72A-8000FB485EB8}" type="datetime1">
              <a:rPr lang="en-US" smtClean="0"/>
              <a:t>12/31/2022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D0FF7C-79FF-2F77-B05B-70DFF6518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F38DA-80DF-EA12-2EDC-C1C4E7759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985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4C0CE-99DC-2D7D-8498-E4B1B2119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FF694B-9243-8A25-002B-C7326606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784C5-07B0-4894-880A-FF59FBF6D8C4}" type="datetime1">
              <a:rPr lang="en-US" smtClean="0"/>
              <a:t>12/31/2022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CE385-8227-7497-0860-A827F9B06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B54199-8B4A-C9F9-DC09-D6C7672C8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490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0B6D7-5E6F-7689-5E5F-B2671CCB3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88C1-0DDA-4FD0-82EB-43687218CB11}" type="datetime1">
              <a:rPr lang="en-US" smtClean="0"/>
              <a:t>12/31/2022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7FB744-F5A2-F467-A221-E5E50D711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F7779-036B-DA63-22A2-42D86B400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507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F9D65-D447-2B48-A8B9-BEE663D21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DA41C-CE69-4C0D-7FB8-B6D28BD30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BC1875-27B3-8F4A-58B9-95BEF35539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A0363C-8BF5-8B85-EF49-08EAD5CB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A8CE7-8D1C-4712-A51F-48A2A8B847AF}" type="datetime1">
              <a:rPr lang="en-US" smtClean="0"/>
              <a:t>12/31/2022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6F843-2734-C510-A12E-B402556F9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052CB5-BE7F-082E-F366-C1E45097C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62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F5C90-4B26-E50B-A28E-796595C10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675862-D4AF-D44D-77CD-FB158E49F9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EBE107-CA69-2F1C-B12A-2B7C245E21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FBE9A-E25F-DD56-4551-CD13BF6D2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3E75B-328E-4DA3-88AB-4C70AEA3DAA2}" type="datetime1">
              <a:rPr lang="en-US" smtClean="0"/>
              <a:t>12/31/2022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C4B2E1-AAE5-BCE2-CD3F-DA959570D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8F8476-6CC3-9EC2-60DE-116D4F162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22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9FD1D1-F8BD-D175-14BC-2216ABC3F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E1378-3AAF-FC04-AAB4-F89A3E239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D1721-9FDB-175B-114C-70CA5A416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A8D87D-A365-4396-97DB-F8F94532AB51}" type="datetime1">
              <a:rPr lang="en-US" smtClean="0"/>
              <a:t>12/31/2022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0FD14-98D0-7F99-2D24-EEB2EA34AF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49603-EF90-48BD-CFF8-6DB89986A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C6DE1-230C-421F-8EBB-77EF05A7D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009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12F396-8261-66E8-448E-ABAAC7DED0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 err="1"/>
              <a:t>MetaFormer</a:t>
            </a:r>
            <a:r>
              <a:rPr lang="en-US" sz="5400" dirty="0"/>
              <a:t> Baselines for Vision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3A9A1E5-36CB-C2C1-5A00-39FF308F97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Sea AI Lab | National University of  Singapore</a:t>
            </a:r>
          </a:p>
          <a:p>
            <a:r>
              <a:rPr lang="en-US" sz="3200" dirty="0" err="1"/>
              <a:t>arXiv</a:t>
            </a:r>
            <a:r>
              <a:rPr lang="en-US" sz="3200" dirty="0"/>
              <a:t>, 2022/10</a:t>
            </a:r>
          </a:p>
        </p:txBody>
      </p:sp>
    </p:spTree>
    <p:extLst>
      <p:ext uri="{BB962C8B-B14F-4D97-AF65-F5344CB8AC3E}">
        <p14:creationId xmlns:p14="http://schemas.microsoft.com/office/powerpoint/2010/main" val="94463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9D62D-9B49-CC48-F798-2320BF1E6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43EB1-1C22-B764-260A-38E8AEB99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0F7B0-91C6-3540-F2D8-486B01D70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10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7CE67FF-11D3-21C4-F9EC-C19520A1A4AD}"/>
              </a:ext>
            </a:extLst>
          </p:cNvPr>
          <p:cNvGrpSpPr>
            <a:grpSpLocks noChangeAspect="1"/>
          </p:cNvGrpSpPr>
          <p:nvPr/>
        </p:nvGrpSpPr>
        <p:grpSpPr>
          <a:xfrm>
            <a:off x="838200" y="1884363"/>
            <a:ext cx="10515600" cy="4635566"/>
            <a:chOff x="2769675" y="0"/>
            <a:chExt cx="6652649" cy="29362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4ABF4BF-1126-8D27-A50F-98D56CA836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194" b="57185"/>
            <a:stretch/>
          </p:blipFill>
          <p:spPr>
            <a:xfrm>
              <a:off x="3647440" y="0"/>
              <a:ext cx="5774884" cy="29362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4DD4E71-AC3A-B9CB-0706-2AB09EAB58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1259" r="86806" b="51861"/>
            <a:stretch/>
          </p:blipFill>
          <p:spPr>
            <a:xfrm>
              <a:off x="2769675" y="449103"/>
              <a:ext cx="877765" cy="11576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6879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9D62D-9B49-CC48-F798-2320BF1E6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43EB1-1C22-B764-260A-38E8AEB99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1631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0F7B0-91C6-3540-F2D8-486B01D70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11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F2324E-22CF-4A8D-8F92-0C5D1923972D}"/>
              </a:ext>
            </a:extLst>
          </p:cNvPr>
          <p:cNvGrpSpPr>
            <a:grpSpLocks noChangeAspect="1"/>
          </p:cNvGrpSpPr>
          <p:nvPr/>
        </p:nvGrpSpPr>
        <p:grpSpPr>
          <a:xfrm>
            <a:off x="838200" y="1878476"/>
            <a:ext cx="10515600" cy="4641207"/>
            <a:chOff x="2769675" y="0"/>
            <a:chExt cx="6652649" cy="293624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4DD4E71-AC3A-B9CB-0706-2AB09EAB58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1259" r="86806" b="51861"/>
            <a:stretch/>
          </p:blipFill>
          <p:spPr>
            <a:xfrm>
              <a:off x="2769675" y="449103"/>
              <a:ext cx="877765" cy="115760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FA63B5E-A817-9860-45C8-80360B7A6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194" t="42815" b="23407"/>
            <a:stretch/>
          </p:blipFill>
          <p:spPr>
            <a:xfrm>
              <a:off x="3647440" y="619760"/>
              <a:ext cx="5774884" cy="231648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4ABF4BF-1126-8D27-A50F-98D56CA836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194" b="90963"/>
            <a:stretch/>
          </p:blipFill>
          <p:spPr>
            <a:xfrm>
              <a:off x="3647440" y="0"/>
              <a:ext cx="5774884" cy="6197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8202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3211E-BC1A-E705-DA06-86C42E5A2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Configurations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62C081-D149-CC15-52C8-2327101AF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328" r="7891" b="36535"/>
          <a:stretch/>
        </p:blipFill>
        <p:spPr>
          <a:xfrm>
            <a:off x="685800" y="4354505"/>
            <a:ext cx="9629775" cy="218440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75689-0C81-7948-5EBD-C4DB4C772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8E703E-F506-7950-22F2-A92C06975A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581"/>
          <a:stretch/>
        </p:blipFill>
        <p:spPr>
          <a:xfrm>
            <a:off x="838200" y="1781621"/>
            <a:ext cx="10515600" cy="235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97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79B0A-208E-67A4-31AA-EE302A7BE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C6385-D362-E464-9CD6-AB763D88E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13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4A3654-A897-07E1-A949-F7059528D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IdentityFormer</a:t>
            </a:r>
            <a:r>
              <a:rPr lang="en-US" dirty="0"/>
              <a:t>, </a:t>
            </a:r>
            <a:r>
              <a:rPr lang="en-US" dirty="0" err="1"/>
              <a:t>RandFormer</a:t>
            </a:r>
            <a:r>
              <a:rPr lang="en-US" dirty="0"/>
              <a:t> and PoolFormerV2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3773AE64-C2A4-6CC6-A8E8-1A20A7FA8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068" y="2235200"/>
            <a:ext cx="5905863" cy="4121150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DF59646-268C-8E92-FC72-36AEE0383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10515600" cy="3651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Ross Wightman, Hugo </a:t>
            </a:r>
            <a:r>
              <a:rPr lang="en-US" dirty="0" err="1">
                <a:solidFill>
                  <a:schemeClr val="tx1"/>
                </a:solidFill>
              </a:rPr>
              <a:t>Touvron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Hervé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Jégou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ResNet</a:t>
            </a:r>
            <a:r>
              <a:rPr lang="en-US" dirty="0">
                <a:solidFill>
                  <a:schemeClr val="tx1"/>
                </a:solidFill>
              </a:rPr>
              <a:t> Strikes Back: An Improved Training Procedure in </a:t>
            </a:r>
            <a:r>
              <a:rPr lang="en-US" dirty="0" err="1">
                <a:solidFill>
                  <a:schemeClr val="tx1"/>
                </a:solidFill>
              </a:rPr>
              <a:t>timm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arXiv</a:t>
            </a:r>
            <a:r>
              <a:rPr lang="en-US" dirty="0">
                <a:solidFill>
                  <a:schemeClr val="tx1"/>
                </a:solidFill>
              </a:rPr>
              <a:t> 10/2021</a:t>
            </a:r>
          </a:p>
        </p:txBody>
      </p:sp>
    </p:spTree>
    <p:extLst>
      <p:ext uri="{BB962C8B-B14F-4D97-AF65-F5344CB8AC3E}">
        <p14:creationId xmlns:p14="http://schemas.microsoft.com/office/powerpoint/2010/main" val="3176142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79B0A-208E-67A4-31AA-EE302A7BE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C6385-D362-E464-9CD6-AB763D88E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14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4A3654-A897-07E1-A949-F7059528D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ConvFormer</a:t>
            </a:r>
            <a:r>
              <a:rPr lang="en-US" dirty="0"/>
              <a:t> and </a:t>
            </a:r>
            <a:r>
              <a:rPr lang="en-US" dirty="0" err="1"/>
              <a:t>CAFormer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796ECF-046D-0F6B-389E-476D63DF34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49097"/>
          <a:stretch/>
        </p:blipFill>
        <p:spPr>
          <a:xfrm>
            <a:off x="838200" y="2217586"/>
            <a:ext cx="5029200" cy="41387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4D4F10-78AD-F1E6-94E7-501BA44212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694"/>
          <a:stretch/>
        </p:blipFill>
        <p:spPr>
          <a:xfrm>
            <a:off x="6324602" y="2347452"/>
            <a:ext cx="5029200" cy="400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439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87444-137D-F631-370E-7F25066A6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EA245-1194-3680-3A63-2819E7956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ConvFormer</a:t>
            </a:r>
            <a:r>
              <a:rPr lang="en-US" dirty="0"/>
              <a:t> and </a:t>
            </a:r>
            <a:r>
              <a:rPr lang="en-US" dirty="0" err="1"/>
              <a:t>CAFormer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6A4C7-BED9-C5FA-B3AA-E1ED78651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A5A414-9D93-1F2D-A4B8-8672F629B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4" y="2352236"/>
            <a:ext cx="5943600" cy="24835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336A58-12EC-4A0D-5093-DA631A058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156" y="2306516"/>
            <a:ext cx="5943600" cy="314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40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EF21D-582E-FB3B-2884-B6ED16B84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32773-660B-391C-C98E-194A4485E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ConvFormer</a:t>
            </a:r>
            <a:r>
              <a:rPr lang="en-US" dirty="0"/>
              <a:t> and </a:t>
            </a:r>
            <a:r>
              <a:rPr lang="en-US" dirty="0" err="1"/>
              <a:t>CAFormer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C67A8-8EB1-F3C5-DC11-E4D665D86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BCDA1D-3969-D3D1-4EC1-FDBC97C3B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224" y="2297112"/>
            <a:ext cx="72855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89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96D87-22DF-ED32-7D5B-FBADF03C3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86733-D49E-EDBC-FD89-DF3F05D78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6FA86-D8C2-A380-5EA5-3AD7783C5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82F667-A4F5-CBF8-C92D-69D14880E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438" y="1825625"/>
            <a:ext cx="8449124" cy="475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14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D02E3-FA88-08A3-3C4F-1DFE14AC4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02426-BDD6-94E1-7BD6-CE9A6E855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 err="1"/>
              <a:t>MetaFormer</a:t>
            </a:r>
            <a:r>
              <a:rPr lang="en-US" sz="2400" b="1" dirty="0"/>
              <a:t> </a:t>
            </a:r>
            <a:r>
              <a:rPr lang="en-US" sz="2400" dirty="0"/>
              <a:t>works well with arbitrary token mixers.</a:t>
            </a:r>
          </a:p>
          <a:p>
            <a:pPr algn="just">
              <a:lnSpc>
                <a:spcPct val="150000"/>
              </a:lnSpc>
            </a:pPr>
            <a:r>
              <a:rPr lang="en-US" sz="2400" b="1" dirty="0" err="1"/>
              <a:t>IdentityFormer</a:t>
            </a:r>
            <a:r>
              <a:rPr lang="en-US" sz="2400" b="1" dirty="0"/>
              <a:t>, </a:t>
            </a:r>
            <a:r>
              <a:rPr lang="en-US" sz="2400" b="1" dirty="0" err="1"/>
              <a:t>RandFormer</a:t>
            </a:r>
            <a:r>
              <a:rPr lang="en-US" sz="2400" b="1" dirty="0"/>
              <a:t> </a:t>
            </a:r>
            <a:r>
              <a:rPr lang="en-US" sz="2400" dirty="0"/>
              <a:t>demonstrate solid lower bound of performance.</a:t>
            </a:r>
          </a:p>
          <a:p>
            <a:pPr algn="just">
              <a:lnSpc>
                <a:spcPct val="150000"/>
              </a:lnSpc>
            </a:pPr>
            <a:r>
              <a:rPr lang="en-US" sz="2400" b="1" dirty="0" err="1"/>
              <a:t>ConvFormer</a:t>
            </a:r>
            <a:r>
              <a:rPr lang="en-US" sz="2400" b="1" dirty="0"/>
              <a:t> </a:t>
            </a:r>
            <a:r>
              <a:rPr lang="en-US" sz="2400" dirty="0"/>
              <a:t>outperforms </a:t>
            </a:r>
            <a:r>
              <a:rPr lang="en-US" sz="2400" dirty="0" err="1"/>
              <a:t>ConvNeXt</a:t>
            </a:r>
            <a:r>
              <a:rPr lang="en-US" sz="2400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2400" b="1" dirty="0" err="1"/>
              <a:t>CAFormer</a:t>
            </a:r>
            <a:r>
              <a:rPr lang="en-US" sz="2400" b="1" dirty="0"/>
              <a:t> </a:t>
            </a:r>
            <a:r>
              <a:rPr lang="en-US" sz="2400" dirty="0"/>
              <a:t>sets new record on ImageNet-1K at 224 resolution.</a:t>
            </a:r>
          </a:p>
          <a:p>
            <a:pPr algn="just">
              <a:lnSpc>
                <a:spcPct val="150000"/>
              </a:lnSpc>
            </a:pPr>
            <a:r>
              <a:rPr lang="en-US" sz="2400" b="1" dirty="0" err="1"/>
              <a:t>StarReLU</a:t>
            </a:r>
            <a:r>
              <a:rPr lang="en-US" sz="2400" dirty="0"/>
              <a:t>, not only achieve better performance but also greatly reduces FLOPs of the activation function when compared with GELU.</a:t>
            </a:r>
          </a:p>
          <a:p>
            <a:pPr lvl="1" algn="just"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835AC-44FC-5FFD-22E7-AD1476A7E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114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52FEB-6789-40E2-90B8-B11AC2889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7BD9B-5B1C-4E40-9874-25FC038F952D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6EA81D-1580-4A1B-AD3C-9C0D61689C22}"/>
              </a:ext>
            </a:extLst>
          </p:cNvPr>
          <p:cNvSpPr/>
          <p:nvPr/>
        </p:nvSpPr>
        <p:spPr>
          <a:xfrm>
            <a:off x="1976932" y="2967335"/>
            <a:ext cx="82381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2230013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EB1C4-AAC7-63AC-6B3B-064408E49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MetaFormer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DE27A-45CC-9234-9AE6-D3BDD2FB1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37760"/>
            <a:ext cx="10515600" cy="1783714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 err="1"/>
              <a:t>MetaFormer</a:t>
            </a:r>
            <a:r>
              <a:rPr lang="en-US" sz="2400" dirty="0"/>
              <a:t>: a general architecture without specific token mixer, abstracted from Transformer.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 err="1"/>
              <a:t>PoolFormer</a:t>
            </a:r>
            <a:r>
              <a:rPr lang="en-US" sz="2400" dirty="0"/>
              <a:t>: </a:t>
            </a:r>
            <a:r>
              <a:rPr lang="en-US" sz="2400" dirty="0" err="1"/>
              <a:t>MetaFormer</a:t>
            </a:r>
            <a:r>
              <a:rPr lang="en-US" sz="2400" dirty="0"/>
              <a:t> with simple pooling operator as token mixer, outperforms well-tuned Vision Transformer/MLP-like/</a:t>
            </a:r>
            <a:r>
              <a:rPr lang="en-US" sz="2400" dirty="0" err="1"/>
              <a:t>ResNet</a:t>
            </a:r>
            <a:r>
              <a:rPr lang="en-US" sz="2400" dirty="0"/>
              <a:t> baselines.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A90A22-40F2-D4C5-8720-DBB11BC1C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B1859-D3F0-1589-071C-4F31A4E48F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1" t="-1" r="3983" b="34727"/>
          <a:stretch/>
        </p:blipFill>
        <p:spPr>
          <a:xfrm>
            <a:off x="2171059" y="1690687"/>
            <a:ext cx="7849881" cy="324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96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18EF-858C-F9D5-2B66-968C3A728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36D0A-21AE-4021-E224-9EC35F74F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E974F-B699-FB45-3C3F-BC881E6D7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0413D0-6B83-0EEC-4D40-A60C4C231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0"/>
            <a:ext cx="96011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38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7D5A78-CBE1-EE21-B0FB-9DF946A1F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6EDA054-5F56-EC1D-73D5-708E358AC7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70560" y="1825625"/>
                <a:ext cx="9383240" cy="4895850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sz="2000" dirty="0"/>
                  <a:t>Given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𝐻𝑊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r>
                  <a:rPr lang="en-US" sz="2000" dirty="0"/>
                  <a:t>,</a:t>
                </a:r>
              </a:p>
              <a:p>
                <a:pPr algn="just"/>
                <a:r>
                  <a:rPr lang="en-US" sz="2000" b="1" dirty="0"/>
                  <a:t>Convolution</a:t>
                </a:r>
                <a:r>
                  <a:rPr lang="en-US" sz="2000" dirty="0"/>
                  <a:t>:</a:t>
                </a:r>
              </a:p>
              <a:p>
                <a:pPr lvl="1" algn="just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Conv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𝑐𝑜𝑛𝑣</m:t>
                            </m:r>
                          </m:sup>
                        </m:sSubSup>
                      </m:e>
                    </m:d>
                  </m:oMath>
                </a14:m>
                <a:endParaRPr lang="en-US" sz="1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 algn="just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𝑐𝑜𝑛𝑣</m:t>
                        </m:r>
                      </m:sup>
                    </m:sSubSup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sz="1800" dirty="0"/>
              </a:p>
              <a:p>
                <a:pPr lvl="1" algn="just">
                  <a:buFont typeface="Courier New" panose="02070309020205020404" pitchFamily="49" charset="0"/>
                  <a:buChar char="o"/>
                </a:pPr>
                <a:endParaRPr lang="en-US" sz="1800" dirty="0"/>
              </a:p>
              <a:p>
                <a:pPr algn="just"/>
                <a:r>
                  <a:rPr lang="en-US" sz="2000" b="1" dirty="0"/>
                  <a:t>Vision transformers</a:t>
                </a:r>
                <a:r>
                  <a:rPr lang="en-US" sz="2000" dirty="0"/>
                  <a:t>:</a:t>
                </a:r>
              </a:p>
              <a:p>
                <a:pPr lvl="1" algn="just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𝑎𝑡𝑡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softmax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sSup>
                                      <m:s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US" sz="1800" dirty="0"/>
              </a:p>
              <a:p>
                <a:pPr lvl="1" algn="just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𝑎𝑡𝑡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</m:sSup>
                  </m:oMath>
                </a14:m>
                <a:endParaRPr lang="en-US" sz="1800" dirty="0"/>
              </a:p>
              <a:p>
                <a:pPr lvl="1" algn="just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𝑎𝑡𝑡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𝐻𝑊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𝐻𝑊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endParaRPr lang="en-US" sz="1800" dirty="0"/>
              </a:p>
              <a:p>
                <a:pPr lvl="1" algn="just">
                  <a:buFont typeface="Courier New" panose="02070309020205020404" pitchFamily="49" charset="0"/>
                  <a:buChar char="o"/>
                </a:pPr>
                <a:endParaRPr lang="en-US" sz="1800" dirty="0"/>
              </a:p>
              <a:p>
                <a:pPr algn="just"/>
                <a:r>
                  <a:rPr lang="en-US" sz="2000" b="1" dirty="0"/>
                  <a:t>MLP models</a:t>
                </a:r>
                <a:r>
                  <a:rPr lang="en-US" sz="2000" dirty="0"/>
                  <a:t>:</a:t>
                </a:r>
              </a:p>
              <a:p>
                <a:pPr lvl="1" algn="just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𝑚𝑙𝑝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800" dirty="0"/>
              </a:p>
              <a:p>
                <a:pPr lvl="1" algn="just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𝑚𝑙𝑝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𝐻𝑊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𝐻𝑊</m:t>
                        </m:r>
                      </m:sup>
                    </m:sSup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6EDA054-5F56-EC1D-73D5-708E358AC7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70560" y="1825625"/>
                <a:ext cx="9383240" cy="4895850"/>
              </a:xfrm>
              <a:blipFill>
                <a:blip r:embed="rId2"/>
                <a:stretch>
                  <a:fillRect l="-649" t="-1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CAB19D-4558-108A-259D-0184DBAC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CBFB5F-F5E9-20D0-0E7D-2A5BED8AB2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08"/>
          <a:stretch/>
        </p:blipFill>
        <p:spPr>
          <a:xfrm>
            <a:off x="411760" y="1690688"/>
            <a:ext cx="1558799" cy="4246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B4E11E-6208-64E1-7606-7C721B8F3B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93" r="8754" b="24085"/>
          <a:stretch/>
        </p:blipFill>
        <p:spPr>
          <a:xfrm>
            <a:off x="7288296" y="3277874"/>
            <a:ext cx="4065504" cy="2217790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37367C4-67D0-1E02-1C3C-615F7FF30A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5" b="50857"/>
          <a:stretch/>
        </p:blipFill>
        <p:spPr bwMode="auto">
          <a:xfrm>
            <a:off x="6940427" y="2017987"/>
            <a:ext cx="4479192" cy="125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7997C6-CDA2-2218-E9C8-916DE452FC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215" t="10323" r="42987" b="75921"/>
          <a:stretch/>
        </p:blipFill>
        <p:spPr>
          <a:xfrm>
            <a:off x="7218674" y="5495664"/>
            <a:ext cx="3922698" cy="104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91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912D9-8148-658B-C424-4036DC06B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MetaFormer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68BD6-347E-04CE-7D50-E72A556EE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 input is embedded as a token sequence, then fed into repeated </a:t>
            </a:r>
            <a:r>
              <a:rPr lang="en-US" sz="2000" dirty="0" err="1"/>
              <a:t>MetaFormer</a:t>
            </a:r>
            <a:r>
              <a:rPr lang="en-US" sz="2000" dirty="0"/>
              <a:t> blocks, each of which includes 2 residual subblocks: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39339-583F-86CD-8B8D-D21949F16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79B21AA3-2345-3236-58D2-5906BDA6BEA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054472"/>
                  </p:ext>
                </p:extLst>
              </p:nvPr>
            </p:nvGraphicFramePr>
            <p:xfrm>
              <a:off x="838200" y="2446909"/>
              <a:ext cx="10515600" cy="373107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77720">
                      <a:extLst>
                        <a:ext uri="{9D8B030D-6E8A-4147-A177-3AD203B41FA5}">
                          <a16:colId xmlns:a16="http://schemas.microsoft.com/office/drawing/2014/main" val="229339474"/>
                        </a:ext>
                      </a:extLst>
                    </a:gridCol>
                    <a:gridCol w="8437880">
                      <a:extLst>
                        <a:ext uri="{9D8B030D-6E8A-4147-A177-3AD203B41FA5}">
                          <a16:colId xmlns:a16="http://schemas.microsoft.com/office/drawing/2014/main" val="135880241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dirty="0"/>
                            <a:t>Input embedding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4572000" algn="l"/>
                            </a:tabLst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InputEmbedding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</m:d>
                            </m:oMath>
                          </a14:m>
                          <a:r>
                            <a:rPr lang="en-US" dirty="0"/>
                            <a:t>	(1)</a:t>
                          </a:r>
                        </a:p>
                        <a:p>
                          <a:pPr algn="l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4572000" algn="l"/>
                            </a:tabLst>
                          </a:pPr>
                          <a:r>
                            <a:rPr lang="en-US" sz="1600" dirty="0"/>
                            <a:t>where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600" dirty="0"/>
                            <a:t> denotes the embedding tokens with sequence length N and embedding</a:t>
                          </a:r>
                          <a:r>
                            <a:rPr lang="en-US" sz="1600" baseline="0" dirty="0"/>
                            <a:t> dimension C.</a:t>
                          </a:r>
                          <a:endParaRPr 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062531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dirty="0"/>
                            <a:t>First sub-block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4572000" algn="l"/>
                            </a:tabLst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TokenMixer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Norm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US" dirty="0"/>
                            <a:t>	(2)</a:t>
                          </a:r>
                        </a:p>
                        <a:p>
                          <a:pPr algn="l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4572000" algn="l"/>
                            </a:tabLst>
                          </a:pPr>
                          <a:r>
                            <a:rPr lang="en-US" sz="1600" dirty="0"/>
                            <a:t>where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Norm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600" dirty="0"/>
                            <a:t> denotes</a:t>
                          </a:r>
                          <a:r>
                            <a:rPr lang="en-US" sz="1600" baseline="0" dirty="0"/>
                            <a:t> the normalization;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TokenMixer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600" dirty="0"/>
                            <a:t> means a module mainly</a:t>
                          </a:r>
                          <a:r>
                            <a:rPr lang="en-US" sz="1600" baseline="0" dirty="0"/>
                            <a:t> working for mixing token information.</a:t>
                          </a:r>
                          <a:endParaRPr 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870824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dirty="0"/>
                            <a:t>Second sub-block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4572000" algn="l"/>
                            </a:tabLst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Norm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	(3)</a:t>
                          </a:r>
                        </a:p>
                        <a:p>
                          <a:pPr algn="l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4572000" algn="l"/>
                            </a:tabLst>
                          </a:pPr>
                          <a:r>
                            <a:rPr lang="en-US" sz="1600" dirty="0"/>
                            <a:t>where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𝑟𝐶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600" dirty="0"/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𝑟𝐶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600" dirty="0"/>
                            <a:t> are learnable parameters with MLP expansion</a:t>
                          </a:r>
                          <a:r>
                            <a:rPr lang="en-US" sz="1600" baseline="0" dirty="0"/>
                            <a:t> ratio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baseline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a14:m>
                          <a:r>
                            <a:rPr lang="en-US" sz="1600" dirty="0"/>
                            <a:t>;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600" dirty="0"/>
                            <a:t> is an activation function.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11314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dirty="0"/>
                            <a:t>Instantiations of </a:t>
                          </a:r>
                          <a:r>
                            <a:rPr lang="en-US" dirty="0" err="1"/>
                            <a:t>MetaFormer</a:t>
                          </a:r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dirty="0"/>
                            <a:t>Token Mixer specified as Attention/Spatial MLP</a:t>
                          </a:r>
                        </a:p>
                        <a:p>
                          <a:pPr algn="l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dirty="0"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en-US" dirty="0" err="1">
                              <a:sym typeface="Wingdings" panose="05000000000000000000" pitchFamily="2" charset="2"/>
                            </a:rPr>
                            <a:t>MetaFormer</a:t>
                          </a:r>
                          <a:r>
                            <a:rPr lang="en-US" dirty="0">
                              <a:sym typeface="Wingdings" panose="05000000000000000000" pitchFamily="2" charset="2"/>
                            </a:rPr>
                            <a:t> instantiated as Transformer/MLP-like model</a:t>
                          </a:r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38023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79B21AA3-2345-3236-58D2-5906BDA6BEA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054472"/>
                  </p:ext>
                </p:extLst>
              </p:nvPr>
            </p:nvGraphicFramePr>
            <p:xfrm>
              <a:off x="838200" y="2446909"/>
              <a:ext cx="10515600" cy="373107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77720">
                      <a:extLst>
                        <a:ext uri="{9D8B030D-6E8A-4147-A177-3AD203B41FA5}">
                          <a16:colId xmlns:a16="http://schemas.microsoft.com/office/drawing/2014/main" val="229339474"/>
                        </a:ext>
                      </a:extLst>
                    </a:gridCol>
                    <a:gridCol w="8437880">
                      <a:extLst>
                        <a:ext uri="{9D8B030D-6E8A-4147-A177-3AD203B41FA5}">
                          <a16:colId xmlns:a16="http://schemas.microsoft.com/office/drawing/2014/main" val="1358802416"/>
                        </a:ext>
                      </a:extLst>
                    </a:gridCol>
                  </a:tblGrid>
                  <a:tr h="987298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dirty="0"/>
                            <a:t>Input embedding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621" b="-2882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6253196"/>
                      </a:ext>
                    </a:extLst>
                  </a:tr>
                  <a:tr h="1028637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dirty="0"/>
                            <a:t>First sub-block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621" t="-95858" b="-1763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7082426"/>
                      </a:ext>
                    </a:extLst>
                  </a:tr>
                  <a:tr h="987298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dirty="0"/>
                            <a:t>Second sub-block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621" t="-204321" b="-83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1131414"/>
                      </a:ext>
                    </a:extLst>
                  </a:tr>
                  <a:tr h="727837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dirty="0"/>
                            <a:t>Instantiations of </a:t>
                          </a:r>
                          <a:r>
                            <a:rPr lang="en-US" dirty="0" err="1"/>
                            <a:t>MetaFormer</a:t>
                          </a:r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dirty="0"/>
                            <a:t>Token Mixer specified as Attention/Spatial MLP</a:t>
                          </a:r>
                        </a:p>
                        <a:p>
                          <a:pPr algn="l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dirty="0"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en-US" dirty="0" err="1">
                              <a:sym typeface="Wingdings" panose="05000000000000000000" pitchFamily="2" charset="2"/>
                            </a:rPr>
                            <a:t>MetaFormer</a:t>
                          </a:r>
                          <a:r>
                            <a:rPr lang="en-US" dirty="0">
                              <a:sym typeface="Wingdings" panose="05000000000000000000" pitchFamily="2" charset="2"/>
                            </a:rPr>
                            <a:t> instantiated as Transformer/MLP-like model</a:t>
                          </a:r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38023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60057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C032B-A5D9-BD47-79E0-F301ABF55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PoolFormer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ED2CD7-5F8F-F342-3094-A84F22A837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9643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000" dirty="0"/>
                  <a:t>Pooling Token Mixer (linear complexity):</a:t>
                </a:r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Font typeface="Courier New" panose="02070309020205020404" pitchFamily="49" charset="0"/>
                  <a:buChar char="o"/>
                </a:pPr>
                <a:r>
                  <a:rPr lang="en-US" sz="1800" dirty="0"/>
                  <a:t>For input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endParaRPr lang="en-US" sz="18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,: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num>
                              <m:den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num>
                              <m:den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,:</m:t>
                            </m:r>
                          </m:sub>
                        </m:sSub>
                      </m:e>
                    </m:nary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,:</m:t>
                        </m:r>
                      </m:sub>
                    </m:sSub>
                  </m:oMath>
                </a14:m>
                <a:r>
                  <a:rPr lang="en-US" sz="1800" dirty="0"/>
                  <a:t>	(4)</a:t>
                </a:r>
              </a:p>
              <a:p>
                <a:pPr marL="457200" lvl="1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1800" dirty="0"/>
                  <a:t>where K is the pooling size.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ED2CD7-5F8F-F342-3094-A84F22A837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96435"/>
              </a:xfrm>
              <a:blipFill>
                <a:blip r:embed="rId2"/>
                <a:stretch>
                  <a:fillRect l="-522" t="-6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8CB5E7-1F18-DE13-44C3-BCAA7BD6C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2C2304-E9CB-922C-E501-5ABC7687DF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228"/>
          <a:stretch/>
        </p:blipFill>
        <p:spPr>
          <a:xfrm>
            <a:off x="1648347" y="3826465"/>
            <a:ext cx="8895305" cy="289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235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15D9C-23D3-45B3-2FD0-76A148FFE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</a:t>
            </a:r>
            <a:r>
              <a:rPr lang="en-US" dirty="0" err="1"/>
              <a:t>MetaFormer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BEC99D-8797-877C-CD27-AACCF5070D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indent="-457200" algn="just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/>
                  <a:t>StarRELU: 71% lower activation FLOPs, up to 0.3% higher accuracy compared to GELU</a:t>
                </a:r>
              </a:p>
              <a:p>
                <a:pPr lvl="1" algn="just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000" baseline="30000" dirty="0"/>
                  <a:t>1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ReLU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000" baseline="30000" dirty="0"/>
              </a:p>
              <a:p>
                <a:pPr lvl="1" algn="just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000" b="0" baseline="30000" dirty="0"/>
                  <a:t>2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GELU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l-G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tanh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2/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rad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+0.044715×</m:t>
                                    </m:r>
                                    <m:sSup>
                                      <m:sSup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000" dirty="0"/>
              </a:p>
              <a:p>
                <a:pPr lvl="1" indent="0" algn="just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where </a:t>
                </a:r>
                <a:r>
                  <a:rPr lang="el-GR" sz="2000" dirty="0"/>
                  <a:t>Φ(𝑥)</a:t>
                </a:r>
                <a:r>
                  <a:rPr lang="en-US" sz="2000" dirty="0"/>
                  <a:t> is the Cumulative Distribution Function for Gaussian Distribution (CDFGD).</a:t>
                </a:r>
              </a:p>
              <a:p>
                <a:pPr lvl="1" algn="just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000" baseline="30000" dirty="0"/>
                  <a:t>3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SquaredReLU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sty m:val="p"/>
                      </m:rPr>
                      <a:rPr lang="en-US" sz="2000" i="0">
                        <a:latin typeface="Cambria Math" panose="02040503050406030204" pitchFamily="18" charset="0"/>
                      </a:rPr>
                      <m:t>RELU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RELU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lvl="1" algn="just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𝐒𝐭𝐚𝐫𝐑𝐞𝐋𝐔</m:t>
                    </m:r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RELU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000" b="0" dirty="0"/>
              </a:p>
              <a:p>
                <a:pPr lvl="1" indent="0" algn="just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000" dirty="0"/>
                  <a:t> are learnable scalars of scale and bias shared for all channels.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BEC99D-8797-877C-CD27-AACCF5070D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1261" r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DBD03-1736-66E6-A144-EF7C34E3F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76964"/>
            <a:ext cx="10515600" cy="54451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1. Google Brain/Research, Attention is All you Need, </a:t>
            </a:r>
            <a:r>
              <a:rPr lang="en-US" dirty="0" err="1">
                <a:solidFill>
                  <a:schemeClr val="tx1"/>
                </a:solidFill>
              </a:rPr>
              <a:t>NeurIPS</a:t>
            </a:r>
            <a:r>
              <a:rPr lang="en-US" dirty="0">
                <a:solidFill>
                  <a:schemeClr val="tx1"/>
                </a:solidFill>
              </a:rPr>
              <a:t> 2017.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2. Toyota Technological Institute at Chicago, Gaussian Error Linear Units (GELUs), </a:t>
            </a:r>
            <a:r>
              <a:rPr lang="en-US" dirty="0" err="1">
                <a:solidFill>
                  <a:schemeClr val="tx1"/>
                </a:solidFill>
              </a:rPr>
              <a:t>arXiv</a:t>
            </a:r>
            <a:r>
              <a:rPr lang="en-US" dirty="0">
                <a:solidFill>
                  <a:schemeClr val="tx1"/>
                </a:solidFill>
              </a:rPr>
              <a:t> 06/2016.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3. Google Research/Brain, Primer: Searching for Efficient Transformers for Language Modeling, </a:t>
            </a:r>
            <a:r>
              <a:rPr lang="en-US" dirty="0" err="1">
                <a:solidFill>
                  <a:schemeClr val="tx1"/>
                </a:solidFill>
              </a:rPr>
              <a:t>arXiv</a:t>
            </a:r>
            <a:r>
              <a:rPr lang="en-US" dirty="0">
                <a:solidFill>
                  <a:schemeClr val="tx1"/>
                </a:solidFill>
              </a:rPr>
              <a:t> 09/2021.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02840-B412-3B06-7439-7CEA3C077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56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BD347-E560-1A50-13CE-AE632469E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</a:t>
            </a:r>
            <a:r>
              <a:rPr lang="en-US" dirty="0" err="1"/>
              <a:t>MetaFormer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F5C9B7-6316-41A5-D9E0-A213284B3E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 algn="just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arabicPeriod" startAt="2"/>
                </a:pPr>
                <a:r>
                  <a:rPr lang="en-US" sz="2400" dirty="0"/>
                  <a:t>Scaling branch output</a:t>
                </a:r>
              </a:p>
              <a:p>
                <a:pPr lvl="1" algn="just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000" baseline="30000" dirty="0"/>
                  <a:t>1</a:t>
                </a:r>
                <a:r>
                  <a:rPr lang="en-US" sz="2000" dirty="0"/>
                  <a:t>LayerScale: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TokenMixer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Norm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endParaRPr lang="en-US" sz="2000" dirty="0"/>
              </a:p>
              <a:p>
                <a:pPr lvl="1" indent="0" algn="just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r>
                  <a:rPr lang="en-US" sz="2000" dirty="0"/>
                  <a:t> is the learnable parameters initialized as 1e-5.</a:t>
                </a:r>
              </a:p>
              <a:p>
                <a:pPr lvl="1" algn="just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000" baseline="30000" dirty="0"/>
                  <a:t>2</a:t>
                </a:r>
                <a:r>
                  <a:rPr lang="en-US" sz="2000" b="1" dirty="0"/>
                  <a:t>ResScale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TokenMixer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Norm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endParaRPr lang="en-US" sz="2000" dirty="0"/>
              </a:p>
              <a:p>
                <a:pPr lvl="1" indent="0" algn="just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r>
                  <a:rPr lang="en-US" sz="2000" dirty="0"/>
                  <a:t> is the learnable parameters initialized as 1.</a:t>
                </a:r>
              </a:p>
              <a:p>
                <a:pPr lvl="1" algn="just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000" dirty="0" err="1"/>
                  <a:t>BranchScale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TokenMixer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Norm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lvl="1" algn="just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2000" dirty="0"/>
              </a:p>
              <a:p>
                <a:pPr marL="514350" indent="-514350" algn="just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arabicPeriod" startAt="3"/>
                </a:pPr>
                <a:r>
                  <a:rPr lang="en-US" sz="2400" dirty="0"/>
                  <a:t>Disabling biases</a:t>
                </a:r>
              </a:p>
              <a:p>
                <a:pPr lvl="1" algn="just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000" baseline="30000" dirty="0"/>
                  <a:t>2,3</a:t>
                </a:r>
                <a:r>
                  <a:rPr lang="en-US" sz="2000" dirty="0"/>
                  <a:t>Of fully-connected layers, convolutions and normalization in the </a:t>
                </a:r>
                <a:r>
                  <a:rPr lang="en-US" sz="2000" dirty="0" err="1"/>
                  <a:t>MetaFormer</a:t>
                </a:r>
                <a:r>
                  <a:rPr lang="en-US" sz="2000" dirty="0"/>
                  <a:t> blocks.</a:t>
                </a:r>
              </a:p>
              <a:p>
                <a:pPr lvl="1" algn="just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2000" dirty="0"/>
              </a:p>
              <a:p>
                <a:pPr marL="0" indent="0" algn="just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F5C9B7-6316-41A5-D9E0-A213284B3E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928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EBDE5-CEFA-EB4F-CA8A-51CAB8D0A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EDF38-9770-BD80-A93D-841AA93B4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76964"/>
            <a:ext cx="10515600" cy="544512"/>
          </a:xfrm>
        </p:spPr>
        <p:txBody>
          <a:bodyPr/>
          <a:lstStyle/>
          <a:p>
            <a:pPr algn="l">
              <a:buAutoNum type="arabicPeriod"/>
            </a:pPr>
            <a:r>
              <a:rPr lang="en-US">
                <a:solidFill>
                  <a:schemeClr val="tx1"/>
                </a:solidFill>
              </a:rPr>
              <a:t>Facebook AI Research, Going Deeper With Image Transformers, ICCV 2021.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2. Facebook AI Research, NormFormer: Improved Transformer Pretraining with Extra Normalization,  arXiv 10/2021.</a:t>
            </a:r>
          </a:p>
          <a:p>
            <a:pPr algn="l"/>
            <a:r>
              <a:rPr lang="en-US">
                <a:solidFill>
                  <a:schemeClr val="tx1"/>
                </a:solidFill>
              </a:rPr>
              <a:t>3. Google Research, PaLM: Scaling Language Modeling with Pathways, arXiv 04/2022.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890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FF065-7117-E116-0466-FA9AC8914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 Mixers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23924E-EDAD-7886-DA3B-4BCFF1EE5D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2544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00000"/>
                  </a:lnSpc>
                  <a:spcBef>
                    <a:spcPts val="18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IdentityMapping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200" b="0" dirty="0"/>
                  <a:t>,</a:t>
                </a:r>
              </a:p>
              <a:p>
                <a:pPr indent="0" algn="just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200" b="0" i="0" dirty="0">
                    <a:ea typeface="Cambria Math" panose="02040503050406030204" pitchFamily="18" charset="0"/>
                  </a:rPr>
                  <a:t>which practically does not conduct any token mixing.</a:t>
                </a:r>
              </a:p>
              <a:p>
                <a:pPr algn="just">
                  <a:lnSpc>
                    <a:spcPct val="100000"/>
                  </a:lnSpc>
                  <a:spcBef>
                    <a:spcPts val="18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RandomMixing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2200" dirty="0"/>
                  <a:t>,</a:t>
                </a:r>
              </a:p>
              <a:p>
                <a:pPr indent="0" algn="just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2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200" dirty="0"/>
                  <a:t> is a matrix that are frozen after random initialization.</a:t>
                </a:r>
              </a:p>
              <a:p>
                <a:pPr algn="just">
                  <a:lnSpc>
                    <a:spcPct val="100000"/>
                  </a:lnSpc>
                  <a:spcBef>
                    <a:spcPts val="18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200" dirty="0"/>
                      <m:t>DepthwiseSeparable</m:t>
                    </m:r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Convolutions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𝐶𝑜𝑛𝑣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𝑝𝑤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𝐶𝑜𝑛𝑣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d>
                          <m:d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sz="2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𝐶𝑜𝑛𝑣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𝑝𝑤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2200" dirty="0"/>
                  <a:t>,</a:t>
                </a:r>
              </a:p>
              <a:p>
                <a:pPr indent="0" algn="just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200" dirty="0"/>
                  <a:t>with kernel size as 7 and expansion ratio as 2.</a:t>
                </a:r>
              </a:p>
              <a:p>
                <a:pPr algn="just">
                  <a:lnSpc>
                    <a:spcPct val="100000"/>
                  </a:lnSpc>
                  <a:spcBef>
                    <a:spcPts val="1800"/>
                  </a:spcBef>
                  <a:spcAft>
                    <a:spcPts val="600"/>
                  </a:spcAft>
                </a:pPr>
                <a:r>
                  <a:rPr lang="en-US" sz="2200" dirty="0"/>
                  <a:t>Vanilla self-attention.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23924E-EDAD-7886-DA3B-4BCFF1EE5D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2544"/>
              </a:xfrm>
              <a:blipFill>
                <a:blip r:embed="rId2"/>
                <a:stretch>
                  <a:fillRect l="-696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3A10AD-AA70-AB7B-5AD5-1FEA9EAB2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C22FB-1D6A-95A4-D294-8E94E1A0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10515600" cy="3651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Global random mixing and self-attention  token mixers have quadratic complexity </a:t>
            </a:r>
            <a:r>
              <a:rPr lang="en-US" dirty="0" err="1">
                <a:solidFill>
                  <a:schemeClr val="tx1"/>
                </a:solidFill>
              </a:rPr>
              <a:t>w.r.t.</a:t>
            </a:r>
            <a:r>
              <a:rPr lang="en-US" dirty="0">
                <a:solidFill>
                  <a:schemeClr val="tx1"/>
                </a:solidFill>
              </a:rPr>
              <a:t> the token number.</a:t>
            </a:r>
          </a:p>
        </p:txBody>
      </p:sp>
    </p:spTree>
    <p:extLst>
      <p:ext uri="{BB962C8B-B14F-4D97-AF65-F5344CB8AC3E}">
        <p14:creationId xmlns:p14="http://schemas.microsoft.com/office/powerpoint/2010/main" val="3322614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2AF74-030F-4757-289A-303E3C426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F3A90-04E0-7462-A911-59FEB0448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9FB524-57FC-BB4E-5F79-FA478F78E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FC13A1-FF1A-8C35-0447-4E7430D5FC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58"/>
          <a:stretch/>
        </p:blipFill>
        <p:spPr>
          <a:xfrm>
            <a:off x="4602698" y="0"/>
            <a:ext cx="67511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580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6596</TotalTime>
  <Words>958</Words>
  <Application>Microsoft Office PowerPoint</Application>
  <PresentationFormat>Widescreen</PresentationFormat>
  <Paragraphs>132</Paragraphs>
  <Slides>20</Slides>
  <Notes>10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MetaFormer Baselines for Vision</vt:lpstr>
      <vt:lpstr>MetaFormer</vt:lpstr>
      <vt:lpstr>Generalization</vt:lpstr>
      <vt:lpstr>MetaFormer</vt:lpstr>
      <vt:lpstr>PoolFormer</vt:lpstr>
      <vt:lpstr>Improved MetaFormer</vt:lpstr>
      <vt:lpstr>Improved MetaFormer</vt:lpstr>
      <vt:lpstr>Token Mixers</vt:lpstr>
      <vt:lpstr>Variations </vt:lpstr>
      <vt:lpstr>Variations </vt:lpstr>
      <vt:lpstr>Variations </vt:lpstr>
      <vt:lpstr>Model Configurations</vt:lpstr>
      <vt:lpstr>ImageNet Classification</vt:lpstr>
      <vt:lpstr>ImageNet Classification</vt:lpstr>
      <vt:lpstr>ImageNet Classification</vt:lpstr>
      <vt:lpstr>ImageNet Classification</vt:lpstr>
      <vt:lpstr>Ablation</vt:lpstr>
      <vt:lpstr>Conclusion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SeMask: Semantically Masked Transformers for Semantic Segmentation</dc:title>
  <dc:creator>Huy Hung Nguyen</dc:creator>
  <cp:lastModifiedBy>Huy Hung Nguyen</cp:lastModifiedBy>
  <cp:revision>336</cp:revision>
  <dcterms:created xsi:type="dcterms:W3CDTF">2022-06-17T06:45:31Z</dcterms:created>
  <dcterms:modified xsi:type="dcterms:W3CDTF">2022-12-31T00:58:34Z</dcterms:modified>
</cp:coreProperties>
</file>